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076138293" r:id="rId4"/>
    <p:sldId id="2076138296" r:id="rId5"/>
    <p:sldId id="263" r:id="rId6"/>
    <p:sldId id="2076138297" r:id="rId7"/>
    <p:sldId id="2076138298" r:id="rId8"/>
    <p:sldId id="257" r:id="rId9"/>
    <p:sldId id="258" r:id="rId10"/>
    <p:sldId id="265" r:id="rId11"/>
    <p:sldId id="267" r:id="rId12"/>
    <p:sldId id="268" r:id="rId13"/>
    <p:sldId id="269" r:id="rId14"/>
    <p:sldId id="283" r:id="rId15"/>
    <p:sldId id="270" r:id="rId16"/>
    <p:sldId id="284" r:id="rId17"/>
    <p:sldId id="271" r:id="rId18"/>
    <p:sldId id="272" r:id="rId19"/>
    <p:sldId id="273" r:id="rId20"/>
    <p:sldId id="274" r:id="rId21"/>
    <p:sldId id="275" r:id="rId22"/>
    <p:sldId id="259" r:id="rId23"/>
    <p:sldId id="277" r:id="rId24"/>
    <p:sldId id="276" r:id="rId25"/>
    <p:sldId id="282" r:id="rId26"/>
    <p:sldId id="281" r:id="rId27"/>
    <p:sldId id="286" r:id="rId28"/>
    <p:sldId id="285" r:id="rId29"/>
    <p:sldId id="279"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65AA1-84E0-402A-A666-6BB896F8F236}" v="3" dt="2023-03-06T05:30:46.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4660"/>
  </p:normalViewPr>
  <p:slideViewPr>
    <p:cSldViewPr snapToGrid="0">
      <p:cViewPr varScale="1">
        <p:scale>
          <a:sx n="100" d="100"/>
          <a:sy n="100" d="100"/>
        </p:scale>
        <p:origin x="45"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5/10/relationships/revisionInfo" Target="revisionInfo.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35796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2117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957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8502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5327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83000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84102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647437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81943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90698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11625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642406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0798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58208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887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7145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9270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973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769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137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447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95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9294606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8524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99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7913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7877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88329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4036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78443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5242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30296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62373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27777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32190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2870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12767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16564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01067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869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53504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7444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079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037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933456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2164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350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234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21534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697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902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96726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5008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741365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5270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9503234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86178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840458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24402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9027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64490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56260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7706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4925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2637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96867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103024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96811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81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7639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86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597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7518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86123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383328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42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118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379619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711062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444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934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80934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05/10/2023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850281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05/10/2023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041863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2796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lstStyle/>
          <a:p>
            <a:r>
              <a:rPr lang="en-GB" dirty="0" err="1"/>
              <a:t>Analyze</a:t>
            </a:r>
            <a:r>
              <a:rPr lang="en-GB" dirty="0"/>
              <a:t> Data </a:t>
            </a:r>
            <a:r>
              <a:rPr lang="en-GB"/>
              <a:t>on List </a:t>
            </a:r>
            <a:r>
              <a:rPr lang="en-GB" dirty="0"/>
              <a:t>P</a:t>
            </a:r>
            <a:r>
              <a:rPr lang="en-GB"/>
              <a:t>ages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normAutofit lnSpcReduction="10000"/>
          </a:bodyPr>
          <a:lstStyle/>
          <a:p>
            <a:r>
              <a:rPr lang="en-GB" dirty="0"/>
              <a:t>Business Central</a:t>
            </a:r>
          </a:p>
          <a:p>
            <a:endParaRPr lang="en-GB" dirty="0"/>
          </a:p>
          <a:p>
            <a:r>
              <a:rPr lang="en-GB" dirty="0"/>
              <a:t>Public preview in 2023 release wave 1</a:t>
            </a:r>
          </a:p>
          <a:p>
            <a:r>
              <a:rPr lang="en-GB"/>
              <a:t>Generally Available </a:t>
            </a:r>
            <a:r>
              <a:rPr lang="en-GB" dirty="0"/>
              <a:t>in 2023 release </a:t>
            </a:r>
            <a:r>
              <a:rPr lang="en-GB"/>
              <a:t>wave 2</a:t>
            </a:r>
            <a:endParaRPr lang="en-GB" dirty="0"/>
          </a:p>
          <a:p>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Row count always shown on the bottom of the page</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3" cy="5503087"/>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1787167" y="6451127"/>
            <a:ext cx="4707820" cy="192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63091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cells for easy statistics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306602"/>
            <a:ext cx="9628464"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6056984" y="2860243"/>
            <a:ext cx="1007049" cy="2691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7528657" y="6447204"/>
            <a:ext cx="2588609" cy="185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7032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Choose which columns to show</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9066" y="1306602"/>
            <a:ext cx="9614407"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52623" y="2223515"/>
            <a:ext cx="1083152" cy="2560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7360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Clear all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8704" y="1306602"/>
            <a:ext cx="9555131"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21228" y="2535203"/>
            <a:ext cx="252132" cy="278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9991538" y="2478606"/>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62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Group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06602"/>
            <a:ext cx="9583392"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68320" y="4764299"/>
            <a:ext cx="1138916"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79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All date fields has a Year-Quarter-Month hierarchy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7818" y="1577940"/>
            <a:ext cx="9583392" cy="4907189"/>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9172107" y="2597983"/>
            <a:ext cx="988329"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4655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82067"/>
            <a:ext cx="9583392"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868319" y="2223515"/>
            <a:ext cx="636731" cy="166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868318" y="442840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8220047-828E-9659-A7FA-D14C1AFCD8A5}"/>
              </a:ext>
            </a:extLst>
          </p:cNvPr>
          <p:cNvSpPr/>
          <p:nvPr/>
        </p:nvSpPr>
        <p:spPr>
          <a:xfrm>
            <a:off x="10014802" y="230087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940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 and Column Labels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6059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Set additional filters (local to the active tab)</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55446"/>
            <a:ext cx="9302598" cy="5174491"/>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9908302" y="2835139"/>
            <a:ext cx="157947" cy="705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777640" y="2444444"/>
            <a:ext cx="1045292" cy="984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4F55DC26-B522-225A-A005-42A4333FE384}"/>
              </a:ext>
            </a:extLst>
          </p:cNvPr>
          <p:cNvSpPr/>
          <p:nvPr/>
        </p:nvSpPr>
        <p:spPr>
          <a:xfrm>
            <a:off x="1932722" y="6396876"/>
            <a:ext cx="932137" cy="233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66559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Drag and drop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60852"/>
            <a:ext cx="9302598"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4640601" y="2193776"/>
            <a:ext cx="1265717" cy="341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957541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dirty="0" err="1"/>
              <a:t>Analyse</a:t>
            </a:r>
            <a:r>
              <a:rPr lang="en-US" i="1" dirty="0"/>
              <a:t> Data on List Pages</a:t>
            </a:r>
            <a:r>
              <a:rPr lang="en-US" dirty="0"/>
              <a:t> is…</a:t>
            </a:r>
            <a:endParaRPr lang="en-DK" dirty="0"/>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dirty="0"/>
              <a:t>Before (run a report, get a PDF)</a:t>
            </a:r>
            <a:endParaRPr lang="en-DK" dirty="0"/>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dirty="0"/>
              <a:t>Now (self-service data analysis)</a:t>
            </a:r>
            <a:endParaRPr lang="en-DK" dirty="0"/>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Pin columns (to left or right)</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456" y="1460852"/>
            <a:ext cx="9285625"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1830686" y="2272265"/>
            <a:ext cx="1026324" cy="4352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385B5CDD-1B55-EBE2-94CD-AD34CED9584E}"/>
              </a:ext>
            </a:extLst>
          </p:cNvPr>
          <p:cNvSpPr/>
          <p:nvPr/>
        </p:nvSpPr>
        <p:spPr>
          <a:xfrm>
            <a:off x="7646087" y="2185273"/>
            <a:ext cx="1898208" cy="1123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15892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dirty="0"/>
              <a:t>Peek to details or open card</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80388" y="1331937"/>
            <a:ext cx="8898903" cy="5406082"/>
          </a:xfrm>
          <a:prstGeom prst="rect">
            <a:avLst/>
          </a:prstGeom>
        </p:spPr>
      </p:pic>
      <p:sp>
        <p:nvSpPr>
          <p:cNvPr id="2" name="Rectangle 1">
            <a:extLst>
              <a:ext uri="{FF2B5EF4-FFF2-40B4-BE49-F238E27FC236}">
                <a16:creationId xmlns:a16="http://schemas.microsoft.com/office/drawing/2014/main" id="{84F2CC4E-227A-031E-E6D0-6AC54F989D6A}"/>
              </a:ext>
            </a:extLst>
          </p:cNvPr>
          <p:cNvSpPr/>
          <p:nvPr/>
        </p:nvSpPr>
        <p:spPr>
          <a:xfrm>
            <a:off x="1706252" y="2304854"/>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A30B133-613B-8E01-1761-29672F1C64A8}"/>
              </a:ext>
            </a:extLst>
          </p:cNvPr>
          <p:cNvSpPr/>
          <p:nvPr/>
        </p:nvSpPr>
        <p:spPr>
          <a:xfrm>
            <a:off x="6332540" y="2296937"/>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09142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Add new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460852"/>
            <a:ext cx="8261883"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925696" y="2279461"/>
            <a:ext cx="791509" cy="408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0703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Rename (or copy or delete)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1399" y="1460852"/>
            <a:ext cx="9029739"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070163" y="2043993"/>
            <a:ext cx="1678438" cy="1268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16617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dirty="0"/>
              <a:t>Arrange</a:t>
            </a:r>
            <a:r>
              <a:rPr lang="en-US" sz="4400" kern="1200" dirty="0">
                <a:solidFill>
                  <a:schemeClr val="tx1"/>
                </a:solidFill>
                <a:latin typeface="+mj-lt"/>
                <a:ea typeface="+mj-ea"/>
                <a:cs typeface="+mj-cs"/>
              </a:rPr>
              <a:t>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5287"/>
            <a:ext cx="8261883" cy="4694805"/>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243578" y="2228443"/>
            <a:ext cx="1894283" cy="11387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3748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920678"/>
            <a:ext cx="8261883" cy="4244026"/>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876800" y="3281060"/>
            <a:ext cx="1219200" cy="846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48343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(copy directly to Excel)</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1273" y="1929547"/>
            <a:ext cx="7849989" cy="422628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2041273" y="2871757"/>
            <a:ext cx="5465516" cy="2396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99622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Export data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1505"/>
            <a:ext cx="8261883" cy="4702371"/>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5475859" y="3272351"/>
            <a:ext cx="1980622" cy="11583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651621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a:t>Excited?</a:t>
            </a:r>
            <a:br>
              <a:rPr lang="en-GB" dirty="0"/>
            </a:br>
            <a:br>
              <a:rPr lang="en-GB" dirty="0"/>
            </a:br>
            <a:r>
              <a:rPr lang="en-GB"/>
              <a:t>We are!</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Coming in 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193231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With </a:t>
            </a:r>
            <a:r>
              <a:rPr lang="en-GB" i="1" dirty="0"/>
              <a:t>Analyse Data on List Pages</a:t>
            </a:r>
            <a:r>
              <a:rPr lang="en-GB" dirty="0"/>
              <a:t>, you can</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5515356"/>
          </a:xfrm>
        </p:spPr>
        <p:txBody>
          <a:bodyPr vert="horz" wrap="square" lIns="0" tIns="0" rIns="0" bIns="0" rtlCol="0" anchor="t">
            <a:spAutoFit/>
          </a:bodyPr>
          <a:lstStyle/>
          <a:p>
            <a:r>
              <a:rPr lang="en-GB" b="1" dirty="0">
                <a:cs typeface="Segoe UI"/>
              </a:rPr>
              <a:t>Quickly extract insights</a:t>
            </a:r>
            <a:r>
              <a:rPr lang="en-GB" dirty="0">
                <a:cs typeface="Segoe UI"/>
              </a:rPr>
              <a:t> from your data directly in Business Central with no need to involve developers.</a:t>
            </a:r>
          </a:p>
          <a:p>
            <a:endParaRPr lang="en-GB" dirty="0">
              <a:cs typeface="Segoe UI"/>
            </a:endParaRPr>
          </a:p>
          <a:p>
            <a:r>
              <a:rPr lang="en-GB" b="1" dirty="0">
                <a:cs typeface="Segoe UI"/>
              </a:rPr>
              <a:t>Design data your way</a:t>
            </a:r>
            <a:r>
              <a:rPr lang="en-GB" dirty="0">
                <a:cs typeface="Segoe UI"/>
              </a:rPr>
              <a:t>: For each analysis, </a:t>
            </a:r>
          </a:p>
          <a:p>
            <a:pPr marL="457200" indent="-457200">
              <a:buFont typeface="Arial" panose="020B0604020202020204" pitchFamily="34" charset="0"/>
              <a:buChar char="•"/>
            </a:pPr>
            <a:r>
              <a:rPr lang="en-GB" dirty="0"/>
              <a:t>Pick columns, reorder them, freeze left/right</a:t>
            </a:r>
          </a:p>
          <a:p>
            <a:pPr marL="457200" indent="-457200">
              <a:buFont typeface="Arial" panose="020B0604020202020204" pitchFamily="34" charset="0"/>
              <a:buChar char="•"/>
            </a:pPr>
            <a:r>
              <a:rPr lang="en-GB" dirty="0"/>
              <a:t>Set additional data filters</a:t>
            </a:r>
          </a:p>
          <a:p>
            <a:pPr marL="457200" indent="-457200">
              <a:buFont typeface="Arial" panose="020B0604020202020204" pitchFamily="34" charset="0"/>
              <a:buChar char="•"/>
            </a:pPr>
            <a:r>
              <a:rPr lang="en-GB" dirty="0"/>
              <a:t>Group and pivot</a:t>
            </a:r>
          </a:p>
          <a:p>
            <a:pPr marL="457200" indent="-457200">
              <a:buFont typeface="Arial" panose="020B0604020202020204" pitchFamily="34" charset="0"/>
              <a:buChar char="•"/>
            </a:pPr>
            <a:r>
              <a:rPr lang="en-GB" dirty="0"/>
              <a:t>Mark cells and do some quick fact checking </a:t>
            </a:r>
          </a:p>
          <a:p>
            <a:pPr marL="457200" indent="-457200">
              <a:buFont typeface="Arial" panose="020B0604020202020204" pitchFamily="34" charset="0"/>
              <a:buChar char="•"/>
            </a:pPr>
            <a:r>
              <a:rPr lang="en-GB" dirty="0"/>
              <a:t>Copy some/all data, import to Excel/PowerPoint/…</a:t>
            </a:r>
          </a:p>
          <a:p>
            <a:endParaRPr lang="en-GB" b="1" dirty="0">
              <a:cs typeface="Segoe UI"/>
            </a:endParaRPr>
          </a:p>
          <a:p>
            <a:r>
              <a:rPr lang="en-GB" b="1" dirty="0">
                <a:cs typeface="Segoe UI"/>
              </a:rPr>
              <a:t>Save your analysis</a:t>
            </a:r>
            <a:r>
              <a:rPr lang="en-GB" dirty="0">
                <a:cs typeface="Segoe UI"/>
              </a:rPr>
              <a:t> for repetitive use. </a:t>
            </a:r>
            <a:endParaRPr lang="en-US" dirty="0"/>
          </a:p>
        </p:txBody>
      </p:sp>
    </p:spTree>
    <p:extLst>
      <p:ext uri="{BB962C8B-B14F-4D97-AF65-F5344CB8AC3E}">
        <p14:creationId xmlns:p14="http://schemas.microsoft.com/office/powerpoint/2010/main" val="6902886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347133"/>
            <a:ext cx="10515599" cy="932688"/>
          </a:xfrm>
        </p:spPr>
        <p:txBody>
          <a:bodyPr vert="horz" lIns="91440" tIns="45720" rIns="91440" bIns="45720" rtlCol="0" anchor="b">
            <a:noAutofit/>
          </a:bodyPr>
          <a:lstStyle/>
          <a:p>
            <a:r>
              <a:rPr lang="en-US" kern="1200" dirty="0">
                <a:solidFill>
                  <a:schemeClr val="tx1"/>
                </a:solidFill>
                <a:latin typeface="+mj-lt"/>
                <a:ea typeface="+mj-ea"/>
                <a:cs typeface="+mj-cs"/>
              </a:rPr>
              <a:t>Enable under Feature Management (2023 release wave 1)</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2611966" y="1322154"/>
            <a:ext cx="9529797" cy="5485954"/>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grpSp>
    </p:spTree>
    <p:extLst>
      <p:ext uri="{BB962C8B-B14F-4D97-AF65-F5344CB8AC3E}">
        <p14:creationId xmlns:p14="http://schemas.microsoft.com/office/powerpoint/2010/main" val="24511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In 2023 release wave 2 (GA)	</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4481227"/>
          </a:xfrm>
        </p:spPr>
        <p:txBody>
          <a:bodyPr vert="horz" wrap="square" lIns="0" tIns="0" rIns="0" bIns="0" rtlCol="0" anchor="t">
            <a:spAutoFit/>
          </a:bodyPr>
          <a:lstStyle/>
          <a:p>
            <a:r>
              <a:rPr lang="en-GB" b="1" dirty="0">
                <a:cs typeface="Segoe UI"/>
              </a:rPr>
              <a:t>Feature is enabled for all users </a:t>
            </a:r>
            <a:r>
              <a:rPr lang="en-GB" dirty="0">
                <a:cs typeface="Segoe UI"/>
              </a:rPr>
              <a:t>(no need to use Feature Management)</a:t>
            </a:r>
          </a:p>
          <a:p>
            <a:endParaRPr lang="en-GB" dirty="0">
              <a:cs typeface="Segoe UI"/>
            </a:endParaRPr>
          </a:p>
          <a:p>
            <a:r>
              <a:rPr lang="en-GB" b="1" dirty="0">
                <a:cs typeface="Segoe UI"/>
              </a:rPr>
              <a:t>Feature can be turned off</a:t>
            </a:r>
          </a:p>
          <a:p>
            <a:pPr marL="457200" indent="-457200">
              <a:buFont typeface="Arial" panose="020B0604020202020204" pitchFamily="34" charset="0"/>
              <a:buChar char="•"/>
            </a:pPr>
            <a:r>
              <a:rPr lang="en-GB" dirty="0">
                <a:cs typeface="Segoe UI"/>
              </a:rPr>
              <a:t>on pages (by the AL developer)</a:t>
            </a:r>
          </a:p>
          <a:p>
            <a:pPr marL="457200" indent="-457200">
              <a:buFont typeface="Arial" panose="020B0604020202020204" pitchFamily="34" charset="0"/>
              <a:buChar char="•"/>
            </a:pPr>
            <a:r>
              <a:rPr lang="en-GB" dirty="0">
                <a:cs typeface="Segoe UI"/>
              </a:rPr>
              <a:t>for a user (using a permission)</a:t>
            </a:r>
          </a:p>
          <a:p>
            <a:pPr marL="457200" indent="-457200">
              <a:buFont typeface="Arial" panose="020B0604020202020204" pitchFamily="34" charset="0"/>
              <a:buChar char="•"/>
            </a:pPr>
            <a:endParaRPr lang="en-GB" dirty="0">
              <a:cs typeface="Segoe UI"/>
            </a:endParaRPr>
          </a:p>
          <a:p>
            <a:r>
              <a:rPr lang="en-GB" b="1" dirty="0">
                <a:cs typeface="Segoe UI"/>
              </a:rPr>
              <a:t>Users can share an analysis tab with a co-worker</a:t>
            </a:r>
          </a:p>
          <a:p>
            <a:pPr marL="457200" indent="-457200">
              <a:buFont typeface="Arial" panose="020B0604020202020204" pitchFamily="34" charset="0"/>
              <a:buChar char="•"/>
            </a:pPr>
            <a:r>
              <a:rPr lang="en-GB" dirty="0">
                <a:cs typeface="Segoe UI"/>
              </a:rPr>
              <a:t>get a share link</a:t>
            </a:r>
          </a:p>
        </p:txBody>
      </p:sp>
    </p:spTree>
    <p:extLst>
      <p:ext uri="{BB962C8B-B14F-4D97-AF65-F5344CB8AC3E}">
        <p14:creationId xmlns:p14="http://schemas.microsoft.com/office/powerpoint/2010/main" val="13046743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In 2023 release wave 2 (GA) (continued…)</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4912114"/>
          </a:xfrm>
        </p:spPr>
        <p:txBody>
          <a:bodyPr vert="horz" wrap="square" lIns="0" tIns="0" rIns="0" bIns="0" rtlCol="0" anchor="t">
            <a:spAutoFit/>
          </a:bodyPr>
          <a:lstStyle/>
          <a:p>
            <a:r>
              <a:rPr lang="en-GB" b="1" dirty="0">
                <a:cs typeface="Segoe UI"/>
              </a:rPr>
              <a:t>Improvements to the UI</a:t>
            </a:r>
          </a:p>
          <a:p>
            <a:pPr marL="457200" indent="-457200">
              <a:buFont typeface="Arial" panose="020B0604020202020204" pitchFamily="34" charset="0"/>
              <a:buChar char="•"/>
            </a:pPr>
            <a:r>
              <a:rPr lang="en-GB" dirty="0">
                <a:cs typeface="Segoe UI"/>
              </a:rPr>
              <a:t>first time you enter analysis mode, analysis menus are open</a:t>
            </a:r>
          </a:p>
          <a:p>
            <a:pPr marL="457200" indent="-457200">
              <a:buFont typeface="Arial" panose="020B0604020202020204" pitchFamily="34" charset="0"/>
              <a:buChar char="•"/>
            </a:pPr>
            <a:r>
              <a:rPr lang="en-GB" dirty="0">
                <a:cs typeface="Segoe UI"/>
              </a:rPr>
              <a:t>users last choice of analysis menus (open/closed) are persisted per analysis tab</a:t>
            </a:r>
          </a:p>
          <a:p>
            <a:endParaRPr lang="en-GB" dirty="0">
              <a:cs typeface="Segoe UI"/>
            </a:endParaRPr>
          </a:p>
          <a:p>
            <a:r>
              <a:rPr lang="en-GB" b="1" dirty="0">
                <a:cs typeface="Segoe UI"/>
              </a:rPr>
              <a:t>No limitations on data volume to </a:t>
            </a:r>
            <a:r>
              <a:rPr lang="en-GB" b="1" dirty="0" err="1">
                <a:cs typeface="Segoe UI"/>
              </a:rPr>
              <a:t>analyze</a:t>
            </a:r>
            <a:endParaRPr lang="en-GB" b="1" dirty="0">
              <a:cs typeface="Segoe UI"/>
            </a:endParaRPr>
          </a:p>
          <a:p>
            <a:r>
              <a:rPr lang="en-GB" dirty="0">
                <a:cs typeface="Segoe UI"/>
              </a:rPr>
              <a:t>If you </a:t>
            </a:r>
            <a:r>
              <a:rPr lang="en-GB" dirty="0" err="1">
                <a:cs typeface="Segoe UI"/>
              </a:rPr>
              <a:t>analyze</a:t>
            </a:r>
            <a:r>
              <a:rPr lang="en-GB" dirty="0">
                <a:cs typeface="Segoe UI"/>
              </a:rPr>
              <a:t> more than 100k rows, platform shifts to more efficient way to load data</a:t>
            </a:r>
          </a:p>
          <a:p>
            <a:endParaRPr lang="en-GB" dirty="0">
              <a:cs typeface="Segoe UI"/>
            </a:endParaRPr>
          </a:p>
          <a:p>
            <a:r>
              <a:rPr lang="en-GB" b="1" dirty="0" err="1">
                <a:cs typeface="Segoe UI"/>
              </a:rPr>
              <a:t>Analyze</a:t>
            </a:r>
            <a:r>
              <a:rPr lang="en-GB" b="1" dirty="0">
                <a:cs typeface="Segoe UI"/>
              </a:rPr>
              <a:t> data from query objects</a:t>
            </a:r>
          </a:p>
        </p:txBody>
      </p:sp>
    </p:spTree>
    <p:extLst>
      <p:ext uri="{BB962C8B-B14F-4D97-AF65-F5344CB8AC3E}">
        <p14:creationId xmlns:p14="http://schemas.microsoft.com/office/powerpoint/2010/main" val="2016716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9850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Page Areas in Analysis mode</a:t>
            </a:r>
          </a:p>
        </p:txBody>
      </p:sp>
      <p:grpSp>
        <p:nvGrpSpPr>
          <p:cNvPr id="10" name="Group 9">
            <a:extLst>
              <a:ext uri="{FF2B5EF4-FFF2-40B4-BE49-F238E27FC236}">
                <a16:creationId xmlns:a16="http://schemas.microsoft.com/office/drawing/2014/main" id="{F377A01C-139E-9474-6E34-13AF3DC7967F}"/>
              </a:ext>
            </a:extLst>
          </p:cNvPr>
          <p:cNvGrpSpPr/>
          <p:nvPr/>
        </p:nvGrpSpPr>
        <p:grpSpPr>
          <a:xfrm>
            <a:off x="1141291" y="1334943"/>
            <a:ext cx="9690228" cy="5407285"/>
            <a:chOff x="980388" y="1491922"/>
            <a:chExt cx="8898903" cy="5086111"/>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0388" y="1491922"/>
              <a:ext cx="8898903" cy="5086111"/>
            </a:xfrm>
            <a:prstGeom prst="rect">
              <a:avLst/>
            </a:prstGeom>
            <a:solidFill>
              <a:schemeClr val="bg2">
                <a:alpha val="55000"/>
              </a:schemeClr>
            </a:solidFill>
            <a:ln w="9525">
              <a:noFill/>
            </a:ln>
          </p:spPr>
        </p:pic>
        <p:sp>
          <p:nvSpPr>
            <p:cNvPr id="2" name="Rectangle 1">
              <a:extLst>
                <a:ext uri="{FF2B5EF4-FFF2-40B4-BE49-F238E27FC236}">
                  <a16:creationId xmlns:a16="http://schemas.microsoft.com/office/drawing/2014/main" id="{80FDB64A-DF9E-05FF-9B0C-290DE190F566}"/>
                </a:ext>
              </a:extLst>
            </p:cNvPr>
            <p:cNvSpPr/>
            <p:nvPr/>
          </p:nvSpPr>
          <p:spPr>
            <a:xfrm>
              <a:off x="1510029" y="2276189"/>
              <a:ext cx="7602141" cy="4159931"/>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996B928A-A5E0-11F0-9DB0-37231E27A792}"/>
                </a:ext>
              </a:extLst>
            </p:cNvPr>
            <p:cNvSpPr/>
            <p:nvPr/>
          </p:nvSpPr>
          <p:spPr>
            <a:xfrm>
              <a:off x="9159698" y="2077235"/>
              <a:ext cx="196223" cy="4358885"/>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CE46DC9-D583-C529-218B-2ECF8B4F6D16}"/>
                </a:ext>
              </a:extLst>
            </p:cNvPr>
            <p:cNvSpPr/>
            <p:nvPr/>
          </p:nvSpPr>
          <p:spPr>
            <a:xfrm>
              <a:off x="2613693" y="2077236"/>
              <a:ext cx="4175629" cy="198953"/>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BC965CA4-6A93-9099-05A9-8963085DD472}"/>
                </a:ext>
              </a:extLst>
            </p:cNvPr>
            <p:cNvSpPr txBox="1"/>
            <p:nvPr/>
          </p:nvSpPr>
          <p:spPr>
            <a:xfrm>
              <a:off x="5737566" y="1975251"/>
              <a:ext cx="3100327" cy="369332"/>
            </a:xfrm>
            <a:prstGeom prst="rect">
              <a:avLst/>
            </a:prstGeom>
            <a:noFill/>
          </p:spPr>
          <p:txBody>
            <a:bodyPr wrap="square" rtlCol="0">
              <a:spAutoFit/>
            </a:bodyPr>
            <a:lstStyle/>
            <a:p>
              <a:r>
                <a:rPr lang="en-GB" dirty="0">
                  <a:solidFill>
                    <a:srgbClr val="FF0000"/>
                  </a:solidFill>
                </a:rPr>
                <a:t>Tabs pane</a:t>
              </a:r>
              <a:endParaRPr lang="en-DK" dirty="0">
                <a:solidFill>
                  <a:srgbClr val="FF0000"/>
                </a:solidFill>
              </a:endParaRPr>
            </a:p>
          </p:txBody>
        </p:sp>
        <p:sp>
          <p:nvSpPr>
            <p:cNvPr id="8" name="TextBox 7">
              <a:extLst>
                <a:ext uri="{FF2B5EF4-FFF2-40B4-BE49-F238E27FC236}">
                  <a16:creationId xmlns:a16="http://schemas.microsoft.com/office/drawing/2014/main" id="{601D371B-7786-6DCE-5A6E-0666843E0552}"/>
                </a:ext>
              </a:extLst>
            </p:cNvPr>
            <p:cNvSpPr txBox="1"/>
            <p:nvPr/>
          </p:nvSpPr>
          <p:spPr>
            <a:xfrm rot="5400000">
              <a:off x="7922083" y="3340749"/>
              <a:ext cx="3100327" cy="369332"/>
            </a:xfrm>
            <a:prstGeom prst="rect">
              <a:avLst/>
            </a:prstGeom>
            <a:noFill/>
          </p:spPr>
          <p:txBody>
            <a:bodyPr wrap="square" rtlCol="0">
              <a:spAutoFit/>
            </a:bodyPr>
            <a:lstStyle/>
            <a:p>
              <a:r>
                <a:rPr lang="en-GB" dirty="0">
                  <a:solidFill>
                    <a:srgbClr val="FF0000"/>
                  </a:solidFill>
                </a:rPr>
                <a:t>Field modifier area</a:t>
              </a:r>
              <a:endParaRPr lang="en-DK" dirty="0">
                <a:solidFill>
                  <a:srgbClr val="FF0000"/>
                </a:solidFill>
              </a:endParaRPr>
            </a:p>
          </p:txBody>
        </p:sp>
        <p:sp>
          <p:nvSpPr>
            <p:cNvPr id="9" name="TextBox 8">
              <a:extLst>
                <a:ext uri="{FF2B5EF4-FFF2-40B4-BE49-F238E27FC236}">
                  <a16:creationId xmlns:a16="http://schemas.microsoft.com/office/drawing/2014/main" id="{E195640E-D89B-69D6-C343-768243C9C677}"/>
                </a:ext>
              </a:extLst>
            </p:cNvPr>
            <p:cNvSpPr txBox="1"/>
            <p:nvPr/>
          </p:nvSpPr>
          <p:spPr>
            <a:xfrm>
              <a:off x="4701507" y="4144086"/>
              <a:ext cx="3100327" cy="369332"/>
            </a:xfrm>
            <a:prstGeom prst="rect">
              <a:avLst/>
            </a:prstGeom>
            <a:noFill/>
          </p:spPr>
          <p:txBody>
            <a:bodyPr wrap="square" rtlCol="0">
              <a:spAutoFit/>
            </a:bodyPr>
            <a:lstStyle/>
            <a:p>
              <a:r>
                <a:rPr lang="en-GB" dirty="0">
                  <a:solidFill>
                    <a:srgbClr val="FF0000"/>
                  </a:solidFill>
                </a:rPr>
                <a:t>Data area</a:t>
              </a:r>
              <a:endParaRPr lang="en-DK" dirty="0">
                <a:solidFill>
                  <a:srgbClr val="FF0000"/>
                </a:solidFill>
              </a:endParaRPr>
            </a:p>
          </p:txBody>
        </p:sp>
      </p:grpSp>
    </p:spTree>
    <p:extLst>
      <p:ext uri="{BB962C8B-B14F-4D97-AF65-F5344CB8AC3E}">
        <p14:creationId xmlns:p14="http://schemas.microsoft.com/office/powerpoint/2010/main" val="600297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492</TotalTime>
  <Words>424</Words>
  <Application>Microsoft Office PowerPoint</Application>
  <PresentationFormat>Widescreen</PresentationFormat>
  <Paragraphs>66</Paragraphs>
  <Slides>28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Calibri Light</vt:lpstr>
      <vt:lpstr>Consolas</vt:lpstr>
      <vt:lpstr>Segoe UI</vt:lpstr>
      <vt:lpstr>Segoe UI Semibold</vt:lpstr>
      <vt:lpstr>Wingdings</vt:lpstr>
      <vt:lpstr>Office Theme</vt:lpstr>
      <vt:lpstr>Microsoft D365 template</vt:lpstr>
      <vt:lpstr>Analyze Data on List Pages</vt:lpstr>
      <vt:lpstr>Analyse Data on List Pages is…</vt:lpstr>
      <vt:lpstr>With Analyse Data on List Pages, you can</vt:lpstr>
      <vt:lpstr>Enable under Feature Management (2023 release wave 1)</vt:lpstr>
      <vt:lpstr>In 2023 release wave 2 (GA) </vt:lpstr>
      <vt:lpstr>In 2023 release wave 2 (GA) (continued…)</vt:lpstr>
      <vt:lpstr>Go to Analysis Mode on a list page</vt:lpstr>
      <vt:lpstr>Opens the list with additional analysis capabilities</vt:lpstr>
      <vt:lpstr>Page Areas in Analysis mode</vt:lpstr>
      <vt:lpstr>Row count always shown on the bottom of the page</vt:lpstr>
      <vt:lpstr>Mark cells for easy statistics</vt:lpstr>
      <vt:lpstr>Choose which columns to show</vt:lpstr>
      <vt:lpstr>Clear all columns</vt:lpstr>
      <vt:lpstr>Group data by Row Groups</vt:lpstr>
      <vt:lpstr>All date fields has a Year-Quarter-Month hierarchy</vt:lpstr>
      <vt:lpstr>Pivot data by Row Groups</vt:lpstr>
      <vt:lpstr>Pivot data by Row Groups and Column Labels</vt:lpstr>
      <vt:lpstr>Set additional filters (local to the active tab)</vt:lpstr>
      <vt:lpstr>Drag and drop columns</vt:lpstr>
      <vt:lpstr>Pin columns (to left or right)</vt:lpstr>
      <vt:lpstr>Peek to details or open card</vt:lpstr>
      <vt:lpstr>Add new tabs</vt:lpstr>
      <vt:lpstr>Rename (or copy or delete) tabs</vt:lpstr>
      <vt:lpstr>Arrange tabs</vt:lpstr>
      <vt:lpstr>Mark data and copy (right-click on the data area)</vt:lpstr>
      <vt:lpstr>Mark data and copy (copy directly to Excel)</vt:lpstr>
      <vt:lpstr>Export data (right-click on the data area)</vt:lpstr>
      <vt:lpstr>Excited?  We are!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mode on list pages</dc:title>
  <dc:creator>Kennie Pontoppidan</dc:creator>
  <cp:lastModifiedBy>Kennie Pontoppidan</cp:lastModifiedBy>
  <cp:revision>7</cp:revision>
  <dcterms:created xsi:type="dcterms:W3CDTF">2022-12-21T14:06:56Z</dcterms:created>
  <dcterms:modified xsi:type="dcterms:W3CDTF">2023-10-05T08:11:45Z</dcterms:modified>
</cp:coreProperties>
</file>